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charts/chart1.xml" ContentType="application/vnd.openxmlformats-officedocument.drawingml.chart+xml"/>
  <Override PartName="/ppt/tags/tag4.xml" ContentType="application/vnd.openxmlformats-officedocument.presentationml.tags+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0"/>
  </p:notesMasterIdLst>
  <p:handoutMasterIdLst>
    <p:handoutMasterId r:id="rId11"/>
  </p:handoutMasterIdLst>
  <p:sldIdLst>
    <p:sldId id="259" r:id="rId6"/>
    <p:sldId id="256" r:id="rId7"/>
    <p:sldId id="257" r:id="rId8"/>
    <p:sldId id="258" r:id="rId9"/>
  </p:sldIdLst>
  <p:sldSz cx="12188825" cy="6858000"/>
  <p:notesSz cx="6858000" cy="9144000"/>
  <p:custDataLst>
    <p:tags r:id="rId1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3744">
          <p15:clr>
            <a:srgbClr val="A4A3A4"/>
          </p15:clr>
        </p15:guide>
        <p15:guide id="3" orient="horz" pos="960">
          <p15:clr>
            <a:srgbClr val="A4A3A4"/>
          </p15:clr>
        </p15:guide>
        <p15:guide id="4" orient="horz" pos="1248">
          <p15:clr>
            <a:srgbClr val="A4A3A4"/>
          </p15:clr>
        </p15:guide>
        <p15:guide id="5" pos="3839">
          <p15:clr>
            <a:srgbClr val="A4A3A4"/>
          </p15:clr>
        </p15:guide>
        <p15:guide id="6" pos="7343">
          <p15:clr>
            <a:srgbClr val="A4A3A4"/>
          </p15:clr>
        </p15:guide>
        <p15:guide id="7" pos="335">
          <p15:clr>
            <a:srgbClr val="A4A3A4"/>
          </p15:clr>
        </p15:guide>
        <p15:guide id="8" pos="453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3728"/>
    <a:srgbClr val="8EADBF"/>
    <a:srgbClr val="5859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27102A9-8310-4765-A935-A1911B00CA5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0273" autoAdjust="0"/>
  </p:normalViewPr>
  <p:slideViewPr>
    <p:cSldViewPr snapToGrid="0">
      <p:cViewPr varScale="1">
        <p:scale>
          <a:sx n="98" d="100"/>
          <a:sy n="98" d="100"/>
        </p:scale>
        <p:origin x="110" y="67"/>
      </p:cViewPr>
      <p:guideLst>
        <p:guide orient="horz" pos="2160"/>
        <p:guide orient="horz" pos="3744"/>
        <p:guide orient="horz" pos="960"/>
        <p:guide orient="horz" pos="1248"/>
        <p:guide pos="3839"/>
        <p:guide pos="7343"/>
        <p:guide pos="335"/>
        <p:guide pos="4534"/>
      </p:guideLst>
    </p:cSldViewPr>
  </p:slideViewPr>
  <p:outlineViewPr>
    <p:cViewPr>
      <p:scale>
        <a:sx n="33" d="100"/>
        <a:sy n="33" d="100"/>
      </p:scale>
      <p:origin x="0" y="19746"/>
    </p:cViewPr>
  </p:outlineViewPr>
  <p:notesTextViewPr>
    <p:cViewPr>
      <p:scale>
        <a:sx n="1" d="1"/>
        <a:sy n="1" d="1"/>
      </p:scale>
      <p:origin x="0" y="0"/>
    </p:cViewPr>
  </p:notesTextViewPr>
  <p:sorterViewPr>
    <p:cViewPr>
      <p:scale>
        <a:sx n="75" d="100"/>
        <a:sy n="75" d="100"/>
      </p:scale>
      <p:origin x="0" y="0"/>
    </p:cViewPr>
  </p:sorterViewPr>
  <p:notesViewPr>
    <p:cSldViewPr snapToGrid="0">
      <p:cViewPr varScale="1">
        <p:scale>
          <a:sx n="83" d="100"/>
          <a:sy n="83" d="100"/>
        </p:scale>
        <p:origin x="385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1.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v>LY Bookings</c:v>
          </c:tx>
          <c:invertIfNegative val="0"/>
          <c:cat>
            <c:strRef>
              <c:f>Sheet1!$B$1:$D$1</c:f>
              <c:strCache>
                <c:ptCount val="3"/>
                <c:pt idx="0">
                  <c:v>Central - Products - Div I - Peter Branch</c:v>
                </c:pt>
                <c:pt idx="1">
                  <c:v>Central - Products - Div II - Marilyn Richie</c:v>
                </c:pt>
                <c:pt idx="2">
                  <c:v>Central - Products - Div III - James Numan</c:v>
                </c:pt>
              </c:strCache>
            </c:strRef>
          </c:cat>
          <c:val>
            <c:numRef>
              <c:f>Sheet1!$B$2:$D$2</c:f>
              <c:numCache>
                <c:formatCode>General</c:formatCode>
                <c:ptCount val="3"/>
                <c:pt idx="0">
                  <c:v>12.952999999999999</c:v>
                </c:pt>
                <c:pt idx="1">
                  <c:v>15.22275</c:v>
                </c:pt>
                <c:pt idx="2">
                  <c:v>23.677250000000001</c:v>
                </c:pt>
              </c:numCache>
            </c:numRef>
          </c:val>
          <c:extLst>
            <c:ext xmlns:c16="http://schemas.microsoft.com/office/drawing/2014/chart" uri="{C3380CC4-5D6E-409C-BE32-E72D297353CC}">
              <c16:uniqueId val="{00000003-1DFD-409A-98FF-FE78AEAA139F}"/>
            </c:ext>
          </c:extLst>
        </c:ser>
        <c:ser>
          <c:idx val="1"/>
          <c:order val="1"/>
          <c:tx>
            <c:v>Adj Target Quota</c:v>
          </c:tx>
          <c:invertIfNegative val="0"/>
          <c:cat>
            <c:strRef>
              <c:f>Sheet1!$B$3:$D$3</c:f>
              <c:strCache>
                <c:ptCount val="3"/>
                <c:pt idx="0">
                  <c:v>Central - Products - Div I - Peter Branch</c:v>
                </c:pt>
                <c:pt idx="1">
                  <c:v>Central - Products - Div II - Marilyn Richie</c:v>
                </c:pt>
                <c:pt idx="2">
                  <c:v>Central - Products - Div III - James Numan</c:v>
                </c:pt>
              </c:strCache>
            </c:strRef>
          </c:cat>
          <c:val>
            <c:numRef>
              <c:f>Sheet1!$B$4:$D$4</c:f>
              <c:numCache>
                <c:formatCode>General</c:formatCode>
                <c:ptCount val="3"/>
                <c:pt idx="0">
                  <c:v>0</c:v>
                </c:pt>
                <c:pt idx="1">
                  <c:v>0</c:v>
                </c:pt>
                <c:pt idx="2">
                  <c:v>0</c:v>
                </c:pt>
              </c:numCache>
            </c:numRef>
          </c:val>
          <c:extLst>
            <c:ext xmlns:c16="http://schemas.microsoft.com/office/drawing/2014/chart" uri="{C3380CC4-5D6E-409C-BE32-E72D297353CC}">
              <c16:uniqueId val="{00000004-1DFD-409A-98FF-FE78AEAA139F}"/>
            </c:ext>
          </c:extLst>
        </c:ser>
        <c:dLbls>
          <c:showLegendKey val="0"/>
          <c:showVal val="0"/>
          <c:showCatName val="0"/>
          <c:showSerName val="0"/>
          <c:showPercent val="0"/>
          <c:showBubbleSize val="0"/>
        </c:dLbls>
        <c:gapWidth val="150"/>
        <c:axId val="509730800"/>
        <c:axId val="509732768"/>
      </c:barChart>
      <c:catAx>
        <c:axId val="509730800"/>
        <c:scaling>
          <c:orientation val="minMax"/>
        </c:scaling>
        <c:delete val="0"/>
        <c:axPos val="l"/>
        <c:numFmt formatCode="General" sourceLinked="1"/>
        <c:majorTickMark val="out"/>
        <c:minorTickMark val="none"/>
        <c:tickLblPos val="nextTo"/>
        <c:crossAx val="509732768"/>
        <c:crosses val="autoZero"/>
        <c:auto val="1"/>
        <c:lblAlgn val="ctr"/>
        <c:lblOffset val="100"/>
        <c:noMultiLvlLbl val="0"/>
      </c:catAx>
      <c:valAx>
        <c:axId val="509732768"/>
        <c:scaling>
          <c:orientation val="minMax"/>
        </c:scaling>
        <c:delete val="0"/>
        <c:axPos val="b"/>
        <c:majorGridlines/>
        <c:numFmt formatCode="General" sourceLinked="1"/>
        <c:majorTickMark val="out"/>
        <c:minorTickMark val="none"/>
        <c:tickLblPos val="nextTo"/>
        <c:crossAx val="509730800"/>
        <c:crosses val="autoZero"/>
        <c:crossBetween val="between"/>
      </c:valAx>
    </c:plotArea>
    <c:legend>
      <c:legendPos val="r"/>
      <c:overlay val="0"/>
    </c:legend>
    <c:plotVisOnly val="1"/>
    <c:dispBlanksAs val="gap"/>
    <c:extLst>
      <c:ext xmlns:c16r3="http://schemas.microsoft.com/office/drawing/2017/03/chart" uri="{56B9EC1D-385E-4148-901F-78D8002777C0}">
        <c16r3:dataDisplayOptions16>
          <c16r3:dispNaAsBlank val="1"/>
        </c16r3:dataDisplayOptions16>
      </c:ext>
    </c:extLst>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radarChart>
        <c:radarStyle val="marker"/>
        <c:varyColors val="0"/>
        <c:ser>
          <c:idx val="0"/>
          <c:order val="0"/>
          <c:tx>
            <c:v>Total Opportunities</c:v>
          </c:tx>
          <c:marker>
            <c:symbol val="none"/>
          </c:marker>
          <c:cat>
            <c:strRef>
              <c:f>Sheet1!$B$1:$M$1</c:f>
              <c:strCache>
                <c:ptCount val="12"/>
                <c:pt idx="0">
                  <c:v>Chemicals</c:v>
                </c:pt>
                <c:pt idx="1">
                  <c:v>Communications</c:v>
                </c:pt>
                <c:pt idx="2">
                  <c:v>Consumer Products</c:v>
                </c:pt>
                <c:pt idx="3">
                  <c:v>Education &amp; Research</c:v>
                </c:pt>
                <c:pt idx="4">
                  <c:v>Engineering &amp; Construction</c:v>
                </c:pt>
                <c:pt idx="5">
                  <c:v>Financial Services</c:v>
                </c:pt>
                <c:pt idx="6">
                  <c:v>Healthcare</c:v>
                </c:pt>
                <c:pt idx="7">
                  <c:v>High Technology</c:v>
                </c:pt>
                <c:pt idx="8">
                  <c:v>Industrial Manufacturing</c:v>
                </c:pt>
                <c:pt idx="9">
                  <c:v>Professional Services</c:v>
                </c:pt>
                <c:pt idx="10">
                  <c:v>Public Sector</c:v>
                </c:pt>
                <c:pt idx="11">
                  <c:v>Retail</c:v>
                </c:pt>
              </c:strCache>
            </c:strRef>
          </c:cat>
          <c:val>
            <c:numRef>
              <c:f>Sheet1!$B$2:$M$2</c:f>
              <c:numCache>
                <c:formatCode>General</c:formatCode>
                <c:ptCount val="12"/>
                <c:pt idx="0">
                  <c:v>1</c:v>
                </c:pt>
                <c:pt idx="1">
                  <c:v>2</c:v>
                </c:pt>
                <c:pt idx="2">
                  <c:v>3</c:v>
                </c:pt>
                <c:pt idx="3">
                  <c:v>2</c:v>
                </c:pt>
                <c:pt idx="4">
                  <c:v>2</c:v>
                </c:pt>
                <c:pt idx="5">
                  <c:v>2</c:v>
                </c:pt>
                <c:pt idx="6">
                  <c:v>6</c:v>
                </c:pt>
                <c:pt idx="7">
                  <c:v>8</c:v>
                </c:pt>
                <c:pt idx="8">
                  <c:v>4</c:v>
                </c:pt>
                <c:pt idx="9">
                  <c:v>4</c:v>
                </c:pt>
                <c:pt idx="10">
                  <c:v>5</c:v>
                </c:pt>
                <c:pt idx="11">
                  <c:v>6</c:v>
                </c:pt>
              </c:numCache>
            </c:numRef>
          </c:val>
          <c:extLst>
            <c:ext xmlns:c16="http://schemas.microsoft.com/office/drawing/2014/chart" uri="{C3380CC4-5D6E-409C-BE32-E72D297353CC}">
              <c16:uniqueId val="{00000003-AE17-46D8-9454-C5D0376DF69A}"/>
            </c:ext>
          </c:extLst>
        </c:ser>
        <c:ser>
          <c:idx val="1"/>
          <c:order val="1"/>
          <c:tx>
            <c:v>Overall Growth %</c:v>
          </c:tx>
          <c:marker>
            <c:symbol val="none"/>
          </c:marker>
          <c:cat>
            <c:strRef>
              <c:f>Sheet1!$B$3:$M$3</c:f>
              <c:strCache>
                <c:ptCount val="12"/>
                <c:pt idx="0">
                  <c:v>Chemicals</c:v>
                </c:pt>
                <c:pt idx="1">
                  <c:v>Communications</c:v>
                </c:pt>
                <c:pt idx="2">
                  <c:v>Consumer Products</c:v>
                </c:pt>
                <c:pt idx="3">
                  <c:v>Education &amp; Research</c:v>
                </c:pt>
                <c:pt idx="4">
                  <c:v>Engineering &amp; Construction</c:v>
                </c:pt>
                <c:pt idx="5">
                  <c:v>Financial Services</c:v>
                </c:pt>
                <c:pt idx="6">
                  <c:v>Healthcare</c:v>
                </c:pt>
                <c:pt idx="7">
                  <c:v>High Technology</c:v>
                </c:pt>
                <c:pt idx="8">
                  <c:v>Industrial Manufacturing</c:v>
                </c:pt>
                <c:pt idx="9">
                  <c:v>Professional Services</c:v>
                </c:pt>
                <c:pt idx="10">
                  <c:v>Public Sector</c:v>
                </c:pt>
                <c:pt idx="11">
                  <c:v>Retail</c:v>
                </c:pt>
              </c:strCache>
            </c:strRef>
          </c:cat>
          <c:val>
            <c:numRef>
              <c:f>Sheet1!$B$4:$M$4</c:f>
              <c:numCache>
                <c:formatCode>General</c:formatCode>
                <c:ptCount val="12"/>
                <c:pt idx="0">
                  <c:v>0</c:v>
                </c:pt>
                <c:pt idx="1">
                  <c:v>0</c:v>
                </c:pt>
                <c:pt idx="2">
                  <c:v>-100</c:v>
                </c:pt>
                <c:pt idx="3">
                  <c:v>0</c:v>
                </c:pt>
                <c:pt idx="4">
                  <c:v>-100</c:v>
                </c:pt>
                <c:pt idx="5">
                  <c:v>-100</c:v>
                </c:pt>
                <c:pt idx="6">
                  <c:v>-100</c:v>
                </c:pt>
                <c:pt idx="7">
                  <c:v>-100</c:v>
                </c:pt>
                <c:pt idx="8">
                  <c:v>-100</c:v>
                </c:pt>
                <c:pt idx="9">
                  <c:v>-100</c:v>
                </c:pt>
                <c:pt idx="10">
                  <c:v>-100</c:v>
                </c:pt>
                <c:pt idx="11">
                  <c:v>-100</c:v>
                </c:pt>
              </c:numCache>
            </c:numRef>
          </c:val>
          <c:extLst>
            <c:ext xmlns:c16="http://schemas.microsoft.com/office/drawing/2014/chart" uri="{C3380CC4-5D6E-409C-BE32-E72D297353CC}">
              <c16:uniqueId val="{00000004-AE17-46D8-9454-C5D0376DF69A}"/>
            </c:ext>
          </c:extLst>
        </c:ser>
        <c:dLbls>
          <c:showLegendKey val="0"/>
          <c:showVal val="0"/>
          <c:showCatName val="0"/>
          <c:showSerName val="0"/>
          <c:showPercent val="0"/>
          <c:showBubbleSize val="0"/>
        </c:dLbls>
        <c:axId val="514748032"/>
        <c:axId val="514749344"/>
      </c:radarChart>
      <c:catAx>
        <c:axId val="514748032"/>
        <c:scaling>
          <c:orientation val="minMax"/>
        </c:scaling>
        <c:delete val="0"/>
        <c:axPos val="b"/>
        <c:majorGridlines/>
        <c:numFmt formatCode="General" sourceLinked="1"/>
        <c:majorTickMark val="out"/>
        <c:minorTickMark val="none"/>
        <c:tickLblPos val="nextTo"/>
        <c:crossAx val="514749344"/>
        <c:crosses val="autoZero"/>
        <c:auto val="1"/>
        <c:lblAlgn val="ctr"/>
        <c:lblOffset val="100"/>
        <c:noMultiLvlLbl val="0"/>
      </c:catAx>
      <c:valAx>
        <c:axId val="514749344"/>
        <c:scaling>
          <c:orientation val="minMax"/>
        </c:scaling>
        <c:delete val="0"/>
        <c:axPos val="l"/>
        <c:majorGridlines/>
        <c:numFmt formatCode="General" sourceLinked="1"/>
        <c:majorTickMark val="out"/>
        <c:minorTickMark val="none"/>
        <c:tickLblPos val="nextTo"/>
        <c:crossAx val="514748032"/>
        <c:crosses val="autoZero"/>
        <c:crossBetween val="between"/>
      </c:valAx>
    </c:plotArea>
    <c:legend>
      <c:legendPos val="r"/>
      <c:overlay val="0"/>
    </c:legend>
    <c:plotVisOnly val="1"/>
    <c:dispBlanksAs val="gap"/>
    <c:extLst>
      <c:ext xmlns:c16r3="http://schemas.microsoft.com/office/drawing/2017/03/chart" uri="{56B9EC1D-385E-4148-901F-78D8002777C0}">
        <c16r3:dataDisplayOptions16>
          <c16r3:dispNaAsBlank val="1"/>
        </c16r3:dataDisplayOptions16>
      </c:ext>
    </c:extLst>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E821AA6-70BE-4FDE-A8DC-DB381A688FD8}" type="datetimeFigureOut">
              <a:rPr lang="en-US"/>
              <a:t>8/30/2024</a:t>
            </a:fld>
            <a:endParaRPr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97E47EA-D299-42CE-88BF-4E1035596DA5}" type="slidenum">
              <a:rPr/>
              <a:t>‹#›</a:t>
            </a:fld>
            <a:endParaRPr dirty="0"/>
          </a:p>
        </p:txBody>
      </p:sp>
    </p:spTree>
    <p:extLst>
      <p:ext uri="{BB962C8B-B14F-4D97-AF65-F5344CB8AC3E}">
        <p14:creationId xmlns:p14="http://schemas.microsoft.com/office/powerpoint/2010/main" val="196681185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82588" y="381000"/>
            <a:ext cx="4572000" cy="257309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381000" y="3124200"/>
            <a:ext cx="6096000" cy="5334000"/>
          </a:xfrm>
          <a:prstGeom prst="rect">
            <a:avLst/>
          </a:prstGeom>
        </p:spPr>
        <p:txBody>
          <a:bodyPr vert="horz" lIns="0" tIns="0" rIns="0" bIns="91440" rtlCol="0">
            <a:normAutofit/>
          </a:bodyPr>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381000" y="8610600"/>
            <a:ext cx="4648200" cy="227013"/>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5715000" y="8610600"/>
            <a:ext cx="762000" cy="227013"/>
          </a:xfrm>
          <a:prstGeom prst="rect">
            <a:avLst/>
          </a:prstGeom>
        </p:spPr>
        <p:txBody>
          <a:bodyPr vert="horz" lIns="91440" tIns="45720" rIns="91440" bIns="45720" rtlCol="0" anchor="b"/>
          <a:lstStyle>
            <a:lvl1pPr algn="r">
              <a:defRPr sz="1200"/>
            </a:lvl1pPr>
          </a:lstStyle>
          <a:p>
            <a:fld id="{8C72D9AE-7182-4680-8F79-479C4181FF08}" type="slidenum">
              <a:rPr/>
              <a:t>‹#›</a:t>
            </a:fld>
            <a:endParaRPr dirty="0"/>
          </a:p>
        </p:txBody>
      </p:sp>
    </p:spTree>
    <p:extLst>
      <p:ext uri="{BB962C8B-B14F-4D97-AF65-F5344CB8AC3E}">
        <p14:creationId xmlns:p14="http://schemas.microsoft.com/office/powerpoint/2010/main" val="97311490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Bef>
        <a:spcPts val="600"/>
      </a:spcBef>
      <a:defRPr sz="1100" kern="1200">
        <a:solidFill>
          <a:srgbClr val="000000"/>
        </a:solidFill>
        <a:latin typeface="+mn-lt"/>
        <a:ea typeface="+mn-ea"/>
        <a:cs typeface="+mn-cs"/>
      </a:defRPr>
    </a:lvl1pPr>
    <a:lvl2pPr marL="228600" indent="-114300" algn="l" defTabSz="914400" rtl="0" eaLnBrk="1" latinLnBrk="0" hangingPunct="1">
      <a:spcBef>
        <a:spcPts val="600"/>
      </a:spcBef>
      <a:buFont typeface="Arial" panose="020B0604020202020204" pitchFamily="34" charset="0"/>
      <a:buChar char="•"/>
      <a:defRPr sz="1050" kern="1200">
        <a:solidFill>
          <a:srgbClr val="000000"/>
        </a:solidFill>
        <a:latin typeface="+mn-lt"/>
        <a:ea typeface="+mn-ea"/>
        <a:cs typeface="+mn-cs"/>
      </a:defRPr>
    </a:lvl2pPr>
    <a:lvl3pPr marL="400050" indent="-114300" algn="l" defTabSz="914400" rtl="0" eaLnBrk="1" latinLnBrk="0" hangingPunct="1">
      <a:spcBef>
        <a:spcPts val="600"/>
      </a:spcBef>
      <a:buFont typeface="Arial" panose="020B0604020202020204" pitchFamily="34" charset="0"/>
      <a:buChar char="–"/>
      <a:defRPr sz="900" kern="1200">
        <a:solidFill>
          <a:srgbClr val="000000"/>
        </a:solidFill>
        <a:latin typeface="+mn-lt"/>
        <a:ea typeface="+mn-ea"/>
        <a:cs typeface="+mn-cs"/>
      </a:defRPr>
    </a:lvl3pPr>
    <a:lvl4pPr marL="571500" indent="-114300" algn="l" defTabSz="914400" rtl="0" eaLnBrk="1" latinLnBrk="0" hangingPunct="1">
      <a:spcBef>
        <a:spcPts val="600"/>
      </a:spcBef>
      <a:buFont typeface="Arial" panose="020B0604020202020204" pitchFamily="34" charset="0"/>
      <a:buChar char="•"/>
      <a:defRPr sz="900" kern="1200">
        <a:solidFill>
          <a:srgbClr val="000000"/>
        </a:solidFill>
        <a:latin typeface="+mn-lt"/>
        <a:ea typeface="+mn-ea"/>
        <a:cs typeface="+mn-cs"/>
      </a:defRPr>
    </a:lvl4pPr>
    <a:lvl5pPr marL="742950" indent="-114300" algn="l" defTabSz="914400" rtl="0" eaLnBrk="1" latinLnBrk="0" hangingPunct="1">
      <a:spcBef>
        <a:spcPts val="600"/>
      </a:spcBef>
      <a:buFont typeface="Arial" panose="020B0604020202020204" pitchFamily="34" charset="0"/>
      <a:buChar char="–"/>
      <a:defRPr sz="800" kern="1200">
        <a:solidFill>
          <a:srgbClr val="000000"/>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Section Header with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Rectangle 9" descr="Full slide 4-color photo can be inserted here" title="Title Slide with Picture">
            <a:extLst>
              <a:ext uri="{FF2B5EF4-FFF2-40B4-BE49-F238E27FC236}">
                <a16:creationId xmlns:a16="http://schemas.microsoft.com/office/drawing/2014/main" id="{1B094E48-23E5-C745-825B-9C662949A730}"/>
              </a:ext>
            </a:extLst>
          </p:cNvPr>
          <p:cNvSpPr/>
          <p:nvPr userDrawn="1"/>
        </p:nvSpPr>
        <p:spPr bwMode="hidden">
          <a:xfrm>
            <a:off x="0" y="0"/>
            <a:ext cx="12188825" cy="6858000"/>
          </a:xfrm>
          <a:prstGeom prst="rect">
            <a:avLst/>
          </a:prstGeom>
          <a:gradFill>
            <a:gsLst>
              <a:gs pos="0">
                <a:srgbClr val="493728">
                  <a:alpha val="50000"/>
                </a:srgbClr>
              </a:gs>
              <a:gs pos="100000">
                <a:srgbClr val="493728">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descr="Full slide 4-color photo can be inserted here" title="Title Slide with Picture">
            <a:extLst>
              <a:ext uri="{FF2B5EF4-FFF2-40B4-BE49-F238E27FC236}">
                <a16:creationId xmlns:a16="http://schemas.microsoft.com/office/drawing/2014/main" id="{2AC7EE63-7750-7549-B7AE-B8D9C5293010}"/>
              </a:ext>
            </a:extLst>
          </p:cNvPr>
          <p:cNvSpPr/>
          <p:nvPr userDrawn="1"/>
        </p:nvSpPr>
        <p:spPr bwMode="hidden">
          <a:xfrm>
            <a:off x="1382" y="1371600"/>
            <a:ext cx="12187444" cy="5486400"/>
          </a:xfrm>
          <a:prstGeom prst="rect">
            <a:avLst/>
          </a:prstGeom>
          <a:gradFill>
            <a:gsLst>
              <a:gs pos="0">
                <a:srgbClr val="493728">
                  <a:alpha val="44000"/>
                </a:srgbClr>
              </a:gs>
              <a:gs pos="12000">
                <a:srgbClr val="493728">
                  <a:alpha val="25000"/>
                  <a:lumMod val="99000"/>
                </a:srgbClr>
              </a:gs>
              <a:gs pos="32000">
                <a:srgbClr val="493728">
                  <a:alpha val="0"/>
                  <a:lumMod val="0"/>
                  <a:lumOff val="100000"/>
                </a:srgb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31813" y="2600324"/>
            <a:ext cx="11125200" cy="1371600"/>
          </a:xfrm>
        </p:spPr>
        <p:txBody>
          <a:bodyPr anchor="b"/>
          <a:lstStyle>
            <a:lvl1pPr algn="l">
              <a:lnSpc>
                <a:spcPct val="80000"/>
              </a:lnSpc>
              <a:defRPr sz="4800" b="0" cap="none" baseline="0"/>
            </a:lvl1pPr>
          </a:lstStyle>
          <a:p>
            <a:r>
              <a:rPr lang="en-US"/>
              <a:t>Click to edit Master title style</a:t>
            </a:r>
            <a:endParaRPr/>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solidFill>
                  <a:schemeClr val="tx1"/>
                </a:solidFill>
              </a:defRPr>
            </a:lvl1pPr>
          </a:lstStyle>
          <a:p>
            <a:fld id="{FA9FAB92-25B2-3F48-B035-8CEB1CC8A49C}" type="datetime1">
              <a:rPr lang="en-US" smtClean="0"/>
              <a:pPr/>
              <a:t>8/30/2024</a:t>
            </a:fld>
            <a:endParaRPr lang="en-US"/>
          </a:p>
        </p:txBody>
      </p:sp>
      <p:sp>
        <p:nvSpPr>
          <p:cNvPr id="5" name="Footer Placeholder 4"/>
          <p:cNvSpPr>
            <a:spLocks noGrp="1"/>
          </p:cNvSpPr>
          <p:nvPr>
            <p:ph type="ftr" sz="quarter" idx="11"/>
          </p:nvPr>
        </p:nvSpPr>
        <p:spPr/>
        <p:txBody>
          <a:bodyPr/>
          <a:lstStyle>
            <a:lvl1pPr>
              <a:defRPr>
                <a:solidFill>
                  <a:schemeClr val="tx1"/>
                </a:solidFill>
              </a:defRPr>
            </a:lvl1pPr>
          </a:lstStyle>
          <a:p>
            <a:r>
              <a:rPr lang="en-US"/>
              <a:t>Confidential – Oracle Internal/Restricted/Highly Restricted</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C51EAA63-D034-42AE-91FA-B13B9518C7BE}" type="slidenum">
              <a:rPr lang="en-US" smtClean="0"/>
              <a:pPr/>
              <a:t>‹#›</a:t>
            </a:fld>
            <a:endParaRPr lang="en-US"/>
          </a:p>
        </p:txBody>
      </p:sp>
      <p:pic>
        <p:nvPicPr>
          <p:cNvPr id="16" name="Picture 15" descr="Oracle logo in white on red staging background" title="Oracle red badge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
        <p:nvSpPr>
          <p:cNvPr id="15" name="TextBox 14"/>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lang="en-US" sz="850" dirty="0">
                <a:solidFill>
                  <a:schemeClr val="tx1"/>
                </a:solidFill>
              </a:rPr>
              <a:t>Copyright © </a:t>
            </a:r>
            <a:r>
              <a:rPr lang="is-IS" sz="850" dirty="0">
                <a:solidFill>
                  <a:schemeClr val="tx1"/>
                </a:solidFill>
              </a:rPr>
              <a:t>2024</a:t>
            </a:r>
            <a:r>
              <a:rPr lang="en-US" sz="850" dirty="0">
                <a:solidFill>
                  <a:schemeClr val="tx1"/>
                </a:solidFill>
              </a:rPr>
              <a:t>, Oracle and/or its affiliates. All rights reserved.  |</a:t>
            </a:r>
          </a:p>
        </p:txBody>
      </p:sp>
    </p:spTree>
    <p:extLst>
      <p:ext uri="{BB962C8B-B14F-4D97-AF65-F5344CB8AC3E}">
        <p14:creationId xmlns:p14="http://schemas.microsoft.com/office/powerpoint/2010/main" val="11176673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4B66DC1-91EB-7847-9870-F6490006EB7A}" type="datetime1">
              <a:t>8/30/2024</a:t>
            </a:fld>
            <a:endParaRPr/>
          </a:p>
        </p:txBody>
      </p:sp>
      <p:sp>
        <p:nvSpPr>
          <p:cNvPr id="4" name="Footer Placeholder 3"/>
          <p:cNvSpPr>
            <a:spLocks noGrp="1"/>
          </p:cNvSpPr>
          <p:nvPr>
            <p:ph type="ftr" sz="quarter" idx="11"/>
          </p:nvPr>
        </p:nvSpPr>
        <p:spPr/>
        <p:txBody>
          <a:bodyPr/>
          <a:lstStyle/>
          <a:p>
            <a:r>
              <a:rPr lang="en-US"/>
              <a:t>Confidential – Oracle Internal/Restricted/Highly Restricted</a:t>
            </a:r>
            <a:endParaRPr/>
          </a:p>
        </p:txBody>
      </p:sp>
      <p:sp>
        <p:nvSpPr>
          <p:cNvPr id="5" name="Slide Number Placeholder 4"/>
          <p:cNvSpPr>
            <a:spLocks noGrp="1"/>
          </p:cNvSpPr>
          <p:nvPr>
            <p:ph type="sldNum" sz="quarter" idx="12"/>
          </p:nvPr>
        </p:nvSpPr>
        <p:spPr/>
        <p:txBody>
          <a:bodyPr/>
          <a:lstStyle/>
          <a:p>
            <a:fld id="{C51EAA63-D034-42AE-91FA-B13B9518C7BE}" type="slidenum">
              <a:rPr/>
              <a:t>‹#›</a:t>
            </a:fld>
            <a:endParaRPr/>
          </a:p>
        </p:txBody>
      </p:sp>
      <p:sp>
        <p:nvSpPr>
          <p:cNvPr id="2" name="Title 1"/>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3337699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A19199-1BDE-4D4E-9E18-24F33998584C}" type="datetime1">
              <a:t>8/30/2024</a:t>
            </a:fld>
            <a:endParaRPr/>
          </a:p>
        </p:txBody>
      </p:sp>
      <p:sp>
        <p:nvSpPr>
          <p:cNvPr id="3" name="Footer Placeholder 2"/>
          <p:cNvSpPr>
            <a:spLocks noGrp="1"/>
          </p:cNvSpPr>
          <p:nvPr>
            <p:ph type="ftr" sz="quarter" idx="11"/>
          </p:nvPr>
        </p:nvSpPr>
        <p:spPr/>
        <p:txBody>
          <a:bodyPr/>
          <a:lstStyle/>
          <a:p>
            <a:r>
              <a:rPr lang="en-US"/>
              <a:t>Confidential – Oracle Internal/Restricted/Highly Restricted</a:t>
            </a:r>
            <a:endParaRPr/>
          </a:p>
        </p:txBody>
      </p:sp>
      <p:sp>
        <p:nvSpPr>
          <p:cNvPr id="4" name="Slide Number Placeholder 3"/>
          <p:cNvSpPr>
            <a:spLocks noGrp="1"/>
          </p:cNvSpPr>
          <p:nvPr>
            <p:ph type="sldNum" sz="quarter" idx="12"/>
          </p:nvPr>
        </p:nvSpPr>
        <p:spPr/>
        <p:txBody>
          <a:bodyPr/>
          <a:lstStyle/>
          <a:p>
            <a:fld id="{C51EAA63-D034-42AE-91FA-B13B9518C7BE}" type="slidenum">
              <a:rPr/>
              <a:t>‹#›</a:t>
            </a:fld>
            <a:endParaRPr/>
          </a:p>
        </p:txBody>
      </p:sp>
    </p:spTree>
    <p:extLst>
      <p:ext uri="{BB962C8B-B14F-4D97-AF65-F5344CB8AC3E}">
        <p14:creationId xmlns:p14="http://schemas.microsoft.com/office/powerpoint/2010/main" val="3608229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1812" y="406400"/>
            <a:ext cx="11125200" cy="889000"/>
          </a:xfrm>
          <a:prstGeom prst="rect">
            <a:avLst/>
          </a:prstGeom>
        </p:spPr>
        <p:txBody>
          <a:bodyPr vert="horz" lIns="0" tIns="0" rIns="0" bIns="0" rtlCol="0" anchor="b">
            <a:noAutofit/>
          </a:bodyPr>
          <a:lstStyle/>
          <a:p>
            <a:r>
              <a:rPr lang="en-US"/>
              <a:t>Click to edit Master title style</a:t>
            </a:r>
            <a:endParaRPr dirty="0"/>
          </a:p>
        </p:txBody>
      </p:sp>
      <p:sp>
        <p:nvSpPr>
          <p:cNvPr id="3" name="Text Placeholder 2"/>
          <p:cNvSpPr>
            <a:spLocks noGrp="1"/>
          </p:cNvSpPr>
          <p:nvPr>
            <p:ph type="body" idx="1"/>
          </p:nvPr>
        </p:nvSpPr>
        <p:spPr>
          <a:xfrm>
            <a:off x="531151" y="1524001"/>
            <a:ext cx="11126522" cy="44196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182130" y="6556248"/>
            <a:ext cx="1226398" cy="182880"/>
          </a:xfrm>
          <a:prstGeom prst="rect">
            <a:avLst/>
          </a:prstGeom>
        </p:spPr>
        <p:txBody>
          <a:bodyPr vert="horz" wrap="none" lIns="0" tIns="0" rIns="0" bIns="0" rtlCol="0" anchor="ctr" anchorCtr="0">
            <a:noAutofit/>
          </a:bodyPr>
          <a:lstStyle>
            <a:lvl1pPr algn="r">
              <a:defRPr sz="850">
                <a:solidFill>
                  <a:schemeClr val="tx1"/>
                </a:solidFill>
              </a:defRPr>
            </a:lvl1pPr>
          </a:lstStyle>
          <a:p>
            <a:fld id="{557F4A5E-F736-644F-BE56-0636088872CF}" type="datetime1">
              <a:t>8/30/2024</a:t>
            </a:fld>
            <a:endParaRPr lang="en-US" dirty="0"/>
          </a:p>
        </p:txBody>
      </p:sp>
      <p:sp>
        <p:nvSpPr>
          <p:cNvPr id="5" name="Footer Placeholder 4"/>
          <p:cNvSpPr>
            <a:spLocks noGrp="1"/>
          </p:cNvSpPr>
          <p:nvPr>
            <p:ph type="ftr" sz="quarter" idx="3"/>
          </p:nvPr>
        </p:nvSpPr>
        <p:spPr>
          <a:xfrm>
            <a:off x="8621422" y="6556248"/>
            <a:ext cx="2702495" cy="182880"/>
          </a:xfrm>
          <a:prstGeom prst="rect">
            <a:avLst/>
          </a:prstGeom>
        </p:spPr>
        <p:txBody>
          <a:bodyPr vert="horz" wrap="none" lIns="0" tIns="0" rIns="0" bIns="0" rtlCol="0" anchor="ctr" anchorCtr="0">
            <a:noAutofit/>
          </a:bodyPr>
          <a:lstStyle>
            <a:lvl1pPr algn="l">
              <a:defRPr sz="850">
                <a:solidFill>
                  <a:schemeClr val="tx1"/>
                </a:solidFill>
              </a:defRPr>
            </a:lvl1pPr>
          </a:lstStyle>
          <a:p>
            <a:r>
              <a:rPr lang="en-US"/>
              <a:t>Confidential – Oracle Internal/Restricted/Highly Restricted</a:t>
            </a:r>
            <a:endParaRPr lang="en-US" dirty="0"/>
          </a:p>
        </p:txBody>
      </p:sp>
      <p:sp>
        <p:nvSpPr>
          <p:cNvPr id="6" name="Slide Number Placeholder 5"/>
          <p:cNvSpPr>
            <a:spLocks noGrp="1"/>
          </p:cNvSpPr>
          <p:nvPr>
            <p:ph type="sldNum" sz="quarter" idx="4"/>
          </p:nvPr>
        </p:nvSpPr>
        <p:spPr>
          <a:xfrm>
            <a:off x="11324205" y="6556248"/>
            <a:ext cx="333467" cy="182880"/>
          </a:xfrm>
          <a:prstGeom prst="rect">
            <a:avLst/>
          </a:prstGeom>
        </p:spPr>
        <p:txBody>
          <a:bodyPr vert="horz" wrap="none" lIns="0" tIns="0" rIns="0" bIns="0" rtlCol="0" anchor="ctr" anchorCtr="0">
            <a:noAutofit/>
          </a:bodyPr>
          <a:lstStyle>
            <a:lvl1pPr algn="r">
              <a:defRPr sz="850">
                <a:solidFill>
                  <a:schemeClr val="tx1"/>
                </a:solidFill>
              </a:defRPr>
            </a:lvl1pPr>
          </a:lstStyle>
          <a:p>
            <a:fld id="{C51EAA63-D034-42AE-91FA-B13B9518C7BE}" type="slidenum">
              <a:rPr lang="en-US" smtClean="0"/>
              <a:pPr/>
              <a:t>‹#›</a:t>
            </a:fld>
            <a:endParaRPr lang="en-US" dirty="0"/>
          </a:p>
        </p:txBody>
      </p:sp>
      <p:sp>
        <p:nvSpPr>
          <p:cNvPr id="15" name="TextBox 14"/>
          <p:cNvSpPr txBox="1"/>
          <p:nvPr/>
        </p:nvSpPr>
        <p:spPr>
          <a:xfrm>
            <a:off x="5376672" y="6556248"/>
            <a:ext cx="3200400" cy="182880"/>
          </a:xfrm>
          <a:prstGeom prst="rect">
            <a:avLst/>
          </a:prstGeom>
          <a:noFill/>
        </p:spPr>
        <p:txBody>
          <a:bodyPr vert="horz" wrap="none" lIns="0" tIns="0" rIns="0" bIns="0" rtlCol="0" anchor="ctr" anchorCtr="0">
            <a:noAutofit/>
          </a:bodyPr>
          <a:lstStyle/>
          <a:p>
            <a:pPr algn="r"/>
            <a:r>
              <a:rPr lang="en-US" sz="850" dirty="0">
                <a:solidFill>
                  <a:schemeClr val="tx1"/>
                </a:solidFill>
              </a:rPr>
              <a:t>Copyright © </a:t>
            </a:r>
            <a:r>
              <a:rPr lang="is-IS" sz="850" dirty="0">
                <a:solidFill>
                  <a:schemeClr val="tx1"/>
                </a:solidFill>
              </a:rPr>
              <a:t>2024</a:t>
            </a:r>
            <a:r>
              <a:rPr lang="en-US" sz="850" dirty="0">
                <a:solidFill>
                  <a:schemeClr val="tx1"/>
                </a:solidFill>
              </a:rPr>
              <a:t>, Oracle and/or its affiliates. All rights reserved.  |</a:t>
            </a:r>
          </a:p>
        </p:txBody>
      </p:sp>
      <p:pic>
        <p:nvPicPr>
          <p:cNvPr id="16" name="Picture 15" descr="Oracle logo in white on red staging background" title="Oracle red badge logo"/>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Tree>
    <p:extLst>
      <p:ext uri="{BB962C8B-B14F-4D97-AF65-F5344CB8AC3E}">
        <p14:creationId xmlns:p14="http://schemas.microsoft.com/office/powerpoint/2010/main" val="3193062027"/>
      </p:ext>
    </p:extLst>
  </p:cSld>
  <p:clrMap bg1="lt1" tx1="dk1" bg2="lt2" tx2="dk2" accent1="accent1" accent2="accent2" accent3="accent3" accent4="accent4" accent5="accent5" accent6="accent6" hlink="hlink" folHlink="folHlink"/>
  <p:sldLayoutIdLst>
    <p:sldLayoutId id="2147483665" r:id="rId1"/>
    <p:sldLayoutId id="2147483654" r:id="rId2"/>
    <p:sldLayoutId id="2147483655"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ct val="8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3"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slideLayout" Target="../slideLayouts/slideLayout2.xml"/><Relationship Id="rId1"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14BCB-E7B6-4E65-9D5B-68DF020D3CB7}"/>
              </a:ext>
            </a:extLst>
          </p:cNvPr>
          <p:cNvSpPr>
            <a:spLocks noGrp="1"/>
          </p:cNvSpPr>
          <p:nvPr>
            <p:ph type="title"/>
          </p:nvPr>
        </p:nvSpPr>
        <p:spPr/>
        <p:txBody>
          <a:bodyPr/>
          <a:lstStyle/>
          <a:p>
            <a:r>
              <a:rPr lang="en-US"/>
              <a:t>NA Products - Central</a:t>
            </a:r>
            <a:endParaRPr lang="en-US" dirty="0"/>
          </a:p>
        </p:txBody>
      </p:sp>
      <p:sp>
        <p:nvSpPr>
          <p:cNvPr id="3" name="Text Placeholder 2">
            <a:extLst>
              <a:ext uri="{FF2B5EF4-FFF2-40B4-BE49-F238E27FC236}">
                <a16:creationId xmlns:a16="http://schemas.microsoft.com/office/drawing/2014/main" id="{20718F10-453E-4B24-9320-FCCA05142FC7}"/>
              </a:ext>
            </a:extLst>
          </p:cNvPr>
          <p:cNvSpPr>
            <a:spLocks noGrp="1"/>
          </p:cNvSpPr>
          <p:nvPr>
            <p:ph type="body" idx="1"/>
          </p:nvPr>
        </p:nvSpPr>
        <p:spPr/>
        <p:txBody>
          <a:bodyPr/>
          <a:lstStyle/>
          <a:p>
            <a:r>
              <a:rPr lang="en-US" dirty="0"/>
              <a:t>Alex Smith</a:t>
            </a:r>
          </a:p>
        </p:txBody>
      </p:sp>
      <p:sp>
        <p:nvSpPr>
          <p:cNvPr id="4" name="Footer Placeholder 3">
            <a:extLst>
              <a:ext uri="{FF2B5EF4-FFF2-40B4-BE49-F238E27FC236}">
                <a16:creationId xmlns:a16="http://schemas.microsoft.com/office/drawing/2014/main" id="{110B9DD5-E61F-49CE-900B-DF6A3290B28E}"/>
              </a:ext>
            </a:extLst>
          </p:cNvPr>
          <p:cNvSpPr>
            <a:spLocks noGrp="1"/>
          </p:cNvSpPr>
          <p:nvPr>
            <p:ph type="ftr" sz="quarter" idx="11"/>
          </p:nvPr>
        </p:nvSpPr>
        <p:spPr/>
        <p:txBody>
          <a:bodyPr/>
          <a:lstStyle/>
          <a:p>
            <a:r>
              <a:rPr lang="en-US"/>
              <a:t>Confidential – Oracle Internal/Restricted/Highly Restricted</a:t>
            </a:r>
          </a:p>
        </p:txBody>
      </p:sp>
      <p:sp>
        <p:nvSpPr>
          <p:cNvPr id="5" name="Slide Number Placeholder 4">
            <a:extLst>
              <a:ext uri="{FF2B5EF4-FFF2-40B4-BE49-F238E27FC236}">
                <a16:creationId xmlns:a16="http://schemas.microsoft.com/office/drawing/2014/main" id="{FFF4F140-8D8D-4266-A6CC-4BE42DDCE9BF}"/>
              </a:ext>
            </a:extLst>
          </p:cNvPr>
          <p:cNvSpPr>
            <a:spLocks noGrp="1"/>
          </p:cNvSpPr>
          <p:nvPr>
            <p:ph type="sldNum" sz="quarter" idx="12"/>
          </p:nvPr>
        </p:nvSpPr>
        <p:spPr/>
        <p:txBody>
          <a:bodyPr/>
          <a:lstStyle/>
          <a:p>
            <a:fld id="{C51EAA63-D034-42AE-91FA-B13B9518C7BE}" type="slidenum">
              <a:rPr lang="en-US" smtClean="0"/>
              <a:pPr/>
              <a:t>1</a:t>
            </a:fld>
            <a:endParaRPr lang="en-US"/>
          </a:p>
        </p:txBody>
      </p:sp>
    </p:spTree>
    <p:extLst>
      <p:ext uri="{BB962C8B-B14F-4D97-AF65-F5344CB8AC3E}">
        <p14:creationId xmlns:p14="http://schemas.microsoft.com/office/powerpoint/2010/main" val="277944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F861B627-8277-4C82-BEA7-43E7CA5377B9}"/>
              </a:ext>
            </a:extLst>
          </p:cNvPr>
          <p:cNvSpPr>
            <a:spLocks noGrp="1"/>
          </p:cNvSpPr>
          <p:nvPr>
            <p:ph type="ftr" sz="quarter" idx="11"/>
          </p:nvPr>
        </p:nvSpPr>
        <p:spPr/>
        <p:txBody>
          <a:bodyPr/>
          <a:lstStyle/>
          <a:p>
            <a:r>
              <a:rPr lang="en-US"/>
              <a:t>Confidential – Oracle Internal/Restricted/Highly Restricted</a:t>
            </a:r>
          </a:p>
        </p:txBody>
      </p:sp>
      <p:sp>
        <p:nvSpPr>
          <p:cNvPr id="7" name="Title 6">
            <a:extLst>
              <a:ext uri="{FF2B5EF4-FFF2-40B4-BE49-F238E27FC236}">
                <a16:creationId xmlns:a16="http://schemas.microsoft.com/office/drawing/2014/main" id="{98E549B5-B5E0-4B47-A222-CB645F3B437F}"/>
              </a:ext>
            </a:extLst>
          </p:cNvPr>
          <p:cNvSpPr>
            <a:spLocks noGrp="1"/>
          </p:cNvSpPr>
          <p:nvPr>
            <p:ph type="title"/>
          </p:nvPr>
        </p:nvSpPr>
        <p:spPr>
          <a:xfrm>
            <a:off x="531812" y="334771"/>
            <a:ext cx="11125200" cy="889000"/>
          </a:xfrm>
        </p:spPr>
        <p:txBody>
          <a:bodyPr/>
          <a:lstStyle/>
          <a:p>
            <a:r>
              <a:rPr lang="en-US" dirty="0"/>
              <a:t>FY24 Quota for Alex Smith</a:t>
            </a:r>
          </a:p>
        </p:txBody>
      </p:sp>
      <p:sp>
        <p:nvSpPr>
          <p:cNvPr id="9" name="Rectangle 8">
            <a:extLst>
              <a:ext uri="{FF2B5EF4-FFF2-40B4-BE49-F238E27FC236}">
                <a16:creationId xmlns:a16="http://schemas.microsoft.com/office/drawing/2014/main" id="{DB0248E1-D20C-4BA6-A9A8-23B7411C1F47}"/>
              </a:ext>
            </a:extLst>
          </p:cNvPr>
          <p:cNvSpPr/>
          <p:nvPr/>
        </p:nvSpPr>
        <p:spPr>
          <a:xfrm>
            <a:off x="531812" y="2049271"/>
            <a:ext cx="7280263" cy="523220"/>
          </a:xfrm>
          <a:prstGeom prst="rect">
            <a:avLst/>
          </a:prstGeom>
        </p:spPr>
        <p:txBody>
          <a:bodyPr wrap="none">
            <a:spAutoFit/>
          </a:bodyPr>
          <a:lstStyle/>
          <a:p>
            <a:r>
              <a:rPr lang="en-US" sz="2800" dirty="0"/>
              <a:t>Please note this year’s quota for NA Field Sales is</a:t>
            </a:r>
          </a:p>
        </p:txBody>
      </p:sp>
      <p:sp>
        <p:nvSpPr>
          <p:cNvPr id="10" name="Rectangle 9">
            <a:extLst>
              <a:ext uri="{FF2B5EF4-FFF2-40B4-BE49-F238E27FC236}">
                <a16:creationId xmlns:a16="http://schemas.microsoft.com/office/drawing/2014/main" id="{867E2509-D4A8-46B8-97D2-328CABE88CD0}"/>
              </a:ext>
            </a:extLst>
          </p:cNvPr>
          <p:cNvSpPr/>
          <p:nvPr/>
        </p:nvSpPr>
        <p:spPr>
          <a:xfrm>
            <a:off x="365738" y="3179375"/>
            <a:ext cx="11125200" cy="2246769"/>
          </a:xfrm>
          <a:prstGeom prst="rect">
            <a:avLst/>
          </a:prstGeom>
        </p:spPr>
        <p:txBody>
          <a:bodyPr wrap="square">
            <a:spAutoFit/>
          </a:bodyPr>
          <a:lstStyle/>
          <a:p>
            <a:pPr>
              <a:buNone/>
            </a:pPr>
            <a:r>
              <a:rPr lang="en-US" sz="2800" dirty="0"/>
              <a:t>In an effort to optimize the territory and quota planning process we have realigned the territories to increase the return on investment (ROI)  of each territory, thus increasing revenues. This plan was prepared using both top-down and bottoms-up analysis to effectively manage and align the territory assignments with our quota targets.</a:t>
            </a:r>
          </a:p>
        </p:txBody>
      </p:sp>
      <p:sp>
        <p:nvSpPr>
          <p:cNvPr id="3" name="TextBox 2">
            <a:hlinkClick r:id="" action="ppaction://noaction" highlightClick="1"/>
            <a:extLst>
              <a:ext uri="{FF2B5EF4-FFF2-40B4-BE49-F238E27FC236}">
                <a16:creationId xmlns:a16="http://schemas.microsoft.com/office/drawing/2014/main" id="{5C2890AE-B3F4-55D2-86DE-0B65020CCD45}"/>
              </a:ext>
            </a:extLst>
          </p:cNvPr>
          <p:cNvSpPr txBox="1"/>
          <p:nvPr>
            <p:custDataLst>
              <p:tags r:id="rId1"/>
            </p:custDataLst>
          </p:nvPr>
        </p:nvSpPr>
        <p:spPr>
          <a:xfrm>
            <a:off x="7909560" y="2163375"/>
            <a:ext cx="2286000" cy="381000"/>
          </a:xfrm>
          <a:prstGeom prst="rect">
            <a:avLst/>
          </a:prstGeom>
          <a:noFill/>
        </p:spPr>
        <p:txBody>
          <a:bodyPr vert="horz" wrap="square" lIns="0" tIns="0" rIns="0" bIns="0" rtlCol="0">
            <a:noAutofit/>
          </a:bodyPr>
          <a:lstStyle/>
          <a:p>
            <a:pPr>
              <a:lnSpc>
                <a:spcPct val="90000"/>
              </a:lnSpc>
            </a:pPr>
            <a:r>
              <a:rPr lang="en-IN" sz="2400"/>
              <a:t>#No Connection</a:t>
            </a:r>
            <a:endParaRPr lang="en-IN" sz="2400" dirty="0"/>
          </a:p>
        </p:txBody>
      </p:sp>
    </p:spTree>
    <p:extLst>
      <p:ext uri="{BB962C8B-B14F-4D97-AF65-F5344CB8AC3E}">
        <p14:creationId xmlns:p14="http://schemas.microsoft.com/office/powerpoint/2010/main" val="520618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FE871FB-636A-4231-80CF-72760ECA9802}"/>
              </a:ext>
            </a:extLst>
          </p:cNvPr>
          <p:cNvSpPr>
            <a:spLocks noGrp="1"/>
          </p:cNvSpPr>
          <p:nvPr>
            <p:ph type="ftr" sz="quarter" idx="11"/>
          </p:nvPr>
        </p:nvSpPr>
        <p:spPr/>
        <p:txBody>
          <a:bodyPr/>
          <a:lstStyle/>
          <a:p>
            <a:r>
              <a:rPr lang="en-US"/>
              <a:t>Confidential – Oracle Internal/Restricted/Highly Restricted</a:t>
            </a:r>
          </a:p>
        </p:txBody>
      </p:sp>
      <p:sp>
        <p:nvSpPr>
          <p:cNvPr id="3" name="Slide Number Placeholder 2">
            <a:extLst>
              <a:ext uri="{FF2B5EF4-FFF2-40B4-BE49-F238E27FC236}">
                <a16:creationId xmlns:a16="http://schemas.microsoft.com/office/drawing/2014/main" id="{098E8DDD-87D7-4409-B9A8-8759A64DE104}"/>
              </a:ext>
            </a:extLst>
          </p:cNvPr>
          <p:cNvSpPr>
            <a:spLocks noGrp="1"/>
          </p:cNvSpPr>
          <p:nvPr>
            <p:ph type="sldNum" sz="quarter" idx="12"/>
          </p:nvPr>
        </p:nvSpPr>
        <p:spPr/>
        <p:txBody>
          <a:bodyPr/>
          <a:lstStyle/>
          <a:p>
            <a:fld id="{C51EAA63-D034-42AE-91FA-B13B9518C7BE}" type="slidenum">
              <a:rPr lang="en-US" smtClean="0"/>
              <a:t>3</a:t>
            </a:fld>
            <a:endParaRPr lang="en-US"/>
          </a:p>
        </p:txBody>
      </p:sp>
      <p:sp>
        <p:nvSpPr>
          <p:cNvPr id="6" name="TextBox 5">
            <a:extLst>
              <a:ext uri="{FF2B5EF4-FFF2-40B4-BE49-F238E27FC236}">
                <a16:creationId xmlns:a16="http://schemas.microsoft.com/office/drawing/2014/main" id="{D8DB339C-0C8D-4344-A216-5DE08D157C60}"/>
              </a:ext>
            </a:extLst>
          </p:cNvPr>
          <p:cNvSpPr txBox="1"/>
          <p:nvPr/>
        </p:nvSpPr>
        <p:spPr>
          <a:xfrm>
            <a:off x="1270000" y="301752"/>
            <a:ext cx="8615680" cy="561848"/>
          </a:xfrm>
          <a:prstGeom prst="rect">
            <a:avLst/>
          </a:prstGeom>
          <a:noFill/>
        </p:spPr>
        <p:txBody>
          <a:bodyPr wrap="square" lIns="0" tIns="0" rIns="0" bIns="0" rtlCol="0">
            <a:noAutofit/>
          </a:bodyPr>
          <a:lstStyle/>
          <a:p>
            <a:pPr>
              <a:lnSpc>
                <a:spcPct val="90000"/>
              </a:lnSpc>
            </a:pPr>
            <a:r>
              <a:rPr lang="en-US" sz="2800" b="1" dirty="0"/>
              <a:t>Last Year Bookings vs. Adjusted Target Quota (in millions)</a:t>
            </a:r>
          </a:p>
        </p:txBody>
      </p:sp>
      <p:graphicFrame>
        <p:nvGraphicFramePr>
          <p:cNvPr id="4" name="Chart 3" descr="ceb3c7ba-f196-45d3-a9dd-9363a6d71e28-0-4">
            <a:extLst>
              <a:ext uri="{FF2B5EF4-FFF2-40B4-BE49-F238E27FC236}">
                <a16:creationId xmlns:a16="http://schemas.microsoft.com/office/drawing/2014/main" id="{A80FEA98-22C7-4C39-9CB3-81010C6DC5F7}"/>
              </a:ext>
            </a:extLst>
          </p:cNvPr>
          <p:cNvGraphicFramePr/>
          <p:nvPr>
            <p:extLst>
              <p:ext uri="{D42A27DB-BD31-4B8C-83A1-F6EECF244321}">
                <p14:modId xmlns:p14="http://schemas.microsoft.com/office/powerpoint/2010/main" val="3730339290"/>
              </p:ext>
            </p:extLst>
          </p:nvPr>
        </p:nvGraphicFramePr>
        <p:xfrm>
          <a:off x="1270000" y="1270000"/>
          <a:ext cx="9103360" cy="4094480"/>
        </p:xfrm>
        <a:graphic>
          <a:graphicData uri="http://schemas.openxmlformats.org/drawingml/2006/chart">
            <c:chart xmlns:c="http://schemas.openxmlformats.org/drawingml/2006/chart" xmlns:r="http://schemas.openxmlformats.org/officeDocument/2006/relationships" r:id="rId3"/>
          </a:graphicData>
        </a:graphic>
      </p:graphicFrame>
    </p:spTree>
    <p:custDataLst>
      <p:tags r:id="rId1"/>
    </p:custDataLst>
    <p:extLst>
      <p:ext uri="{BB962C8B-B14F-4D97-AF65-F5344CB8AC3E}">
        <p14:creationId xmlns:p14="http://schemas.microsoft.com/office/powerpoint/2010/main" val="2607698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9B8E88E-5552-4166-B631-6D7F9FF5F645}"/>
              </a:ext>
            </a:extLst>
          </p:cNvPr>
          <p:cNvSpPr>
            <a:spLocks noGrp="1"/>
          </p:cNvSpPr>
          <p:nvPr>
            <p:ph type="ftr" sz="quarter" idx="11"/>
          </p:nvPr>
        </p:nvSpPr>
        <p:spPr/>
        <p:txBody>
          <a:bodyPr/>
          <a:lstStyle/>
          <a:p>
            <a:r>
              <a:rPr lang="en-US"/>
              <a:t>Confidential – Oracle Internal/Restricted/Highly Restricted</a:t>
            </a:r>
          </a:p>
        </p:txBody>
      </p:sp>
      <p:sp>
        <p:nvSpPr>
          <p:cNvPr id="3" name="Slide Number Placeholder 2">
            <a:extLst>
              <a:ext uri="{FF2B5EF4-FFF2-40B4-BE49-F238E27FC236}">
                <a16:creationId xmlns:a16="http://schemas.microsoft.com/office/drawing/2014/main" id="{5DD356F2-5013-4ACD-96E7-56A4B5D893E0}"/>
              </a:ext>
            </a:extLst>
          </p:cNvPr>
          <p:cNvSpPr>
            <a:spLocks noGrp="1"/>
          </p:cNvSpPr>
          <p:nvPr>
            <p:ph type="sldNum" sz="quarter" idx="12"/>
          </p:nvPr>
        </p:nvSpPr>
        <p:spPr/>
        <p:txBody>
          <a:bodyPr/>
          <a:lstStyle/>
          <a:p>
            <a:fld id="{C51EAA63-D034-42AE-91FA-B13B9518C7BE}" type="slidenum">
              <a:rPr lang="en-US" smtClean="0"/>
              <a:t>4</a:t>
            </a:fld>
            <a:endParaRPr lang="en-US"/>
          </a:p>
        </p:txBody>
      </p:sp>
      <p:sp>
        <p:nvSpPr>
          <p:cNvPr id="6" name="Title 5">
            <a:extLst>
              <a:ext uri="{FF2B5EF4-FFF2-40B4-BE49-F238E27FC236}">
                <a16:creationId xmlns:a16="http://schemas.microsoft.com/office/drawing/2014/main" id="{F106CEDB-3876-4C1D-B9CB-32AB60AECBEE}"/>
              </a:ext>
            </a:extLst>
          </p:cNvPr>
          <p:cNvSpPr>
            <a:spLocks noGrp="1"/>
          </p:cNvSpPr>
          <p:nvPr>
            <p:ph type="title"/>
          </p:nvPr>
        </p:nvSpPr>
        <p:spPr/>
        <p:txBody>
          <a:bodyPr/>
          <a:lstStyle/>
          <a:p>
            <a:r>
              <a:rPr lang="en-US" dirty="0"/>
              <a:t>Opportunities by Industry</a:t>
            </a:r>
          </a:p>
        </p:txBody>
      </p:sp>
      <p:graphicFrame>
        <p:nvGraphicFramePr>
          <p:cNvPr id="5" name="Chart 4" descr="ceb3c7ba-f196-45d3-a9dd-9363a6d71e28-1-4">
            <a:extLst>
              <a:ext uri="{FF2B5EF4-FFF2-40B4-BE49-F238E27FC236}">
                <a16:creationId xmlns:a16="http://schemas.microsoft.com/office/drawing/2014/main" id="{4C042A0B-F91A-4BEA-856B-40B507780682}"/>
              </a:ext>
            </a:extLst>
          </p:cNvPr>
          <p:cNvGraphicFramePr/>
          <p:nvPr>
            <p:extLst>
              <p:ext uri="{D42A27DB-BD31-4B8C-83A1-F6EECF244321}">
                <p14:modId xmlns:p14="http://schemas.microsoft.com/office/powerpoint/2010/main" val="1704231735"/>
              </p:ext>
            </p:extLst>
          </p:nvPr>
        </p:nvGraphicFramePr>
        <p:xfrm>
          <a:off x="1270000" y="1270000"/>
          <a:ext cx="9773920" cy="4318000"/>
        </p:xfrm>
        <a:graphic>
          <a:graphicData uri="http://schemas.openxmlformats.org/drawingml/2006/chart">
            <c:chart xmlns:c="http://schemas.openxmlformats.org/drawingml/2006/chart" xmlns:r="http://schemas.openxmlformats.org/officeDocument/2006/relationships" r:id="rId3"/>
          </a:graphicData>
        </a:graphic>
      </p:graphicFrame>
    </p:spTree>
    <p:custDataLst>
      <p:tags r:id="rId1"/>
    </p:custDataLst>
    <p:extLst>
      <p:ext uri="{BB962C8B-B14F-4D97-AF65-F5344CB8AC3E}">
        <p14:creationId xmlns:p14="http://schemas.microsoft.com/office/powerpoint/2010/main" val="1429951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SV_GRIDBASED15517380341" val="&lt;query&gt;&lt;connection&gt;&lt;root&gt;&lt;conn&gt;&lt;kvpair key=&quot;conn_id&quot; value=&quot;{E05E3C83-9438-49AA-B932-3437E9F7A2D4}&quot;/&gt;&lt;kvpair key=&quot;friendly_name&quot; value=&quot;&quot;/&gt;&lt;kvpair key=&quot;desc&quot; value=&quot;&quot;/&gt;&lt;kvpair key=&quot;url&quot; value=&quot;http://slcar281.usdv1.oraclecloud.com:9822/HyperionPlanning/SmartView&quot;/&gt;&lt;kvpair key=&quot;aps_url&quot; value=&quot;&quot;/&gt;&lt;kvpair key=&quot;cube&quot; value=&quot;&quot;/&gt;&lt;kvpair key=&quot;form&quot; value=&quot;&quot;/&gt;&lt;kvpair key=&quot;formAttributes&quot; value=&quot;&quot;/&gt;&lt;kvpair key=&quot;provider&quot; value=&quot;Planning&quot;/&gt;&lt;kvpair key=&quot;server&quot; value=&quot;slcar281.usdv1.oraclecloud.com&quot;/&gt;&lt;kvpair key=&quot;providerParam&quot; value=&quot;&quot;/&gt;&lt;kvpair key=&quot;app&quot; value=&quot;SalesPln&quot;/&gt;&lt;kvpair key=&quot;app_description&quot; value=&quot;&quot;/&gt;&lt;kvpair key=&quot;user&quot; value=&quot;&quot;/&gt;&lt;kvpair key=&quot;extension_provider_id&quot; value=&quot;&quot;/&gt;&lt;kvpair key=&quot;conn_context&quot; value=&quot;&quot;/&gt;&lt;kvpair key=&quot;alias_table&quot; value=&quot;none&quot;/&gt;&lt;/conn&gt;&lt;pov/&gt;&lt;hidden_pov/&gt;&lt;/root&gt;&#10;&#10; &lt;/connection&gt;&lt;workbook&gt;&lt;/workbook&gt;&lt;worksheet&gt;&lt;/worksheet&gt;&lt;formName&gt;My Team Target Chart&lt;/formName&gt;&lt;formPath&gt;/Library/Quota/Quota - Plan Sheets/Quota - Top down&lt;/formPath&gt;&lt;/query&gt;&#10;"/>
  <p:tag name="SV_GRIDBASED15517382112" val="&lt;query&gt;&lt;connection&gt;&lt;root&gt;&lt;conn&gt;&lt;kvpair key=&quot;conn_id&quot; value=&quot;{5D6BBF4C-FDDC-4CC5-AED1-9AEE548AB3B4}&quot;/&gt;&lt;kvpair key=&quot;friendly_name&quot; value=&quot;&quot;/&gt;&lt;kvpair key=&quot;desc&quot; value=&quot;&quot;/&gt;&lt;kvpair key=&quot;url&quot; value=&quot;http://slcar281.usdv1.oraclecloud.com:9822/HyperionPlanning/SmartView&quot;/&gt;&lt;kvpair key=&quot;aps_url&quot; value=&quot;&quot;/&gt;&lt;kvpair key=&quot;cube&quot; value=&quot;&quot;/&gt;&lt;kvpair key=&quot;form&quot; value=&quot;&quot;/&gt;&lt;kvpair key=&quot;formAttributes&quot; value=&quot;&quot;/&gt;&lt;kvpair key=&quot;provider&quot; value=&quot;Planning&quot;/&gt;&lt;kvpair key=&quot;server&quot; value=&quot;slcar281.usdv1.oraclecloud.com&quot;/&gt;&lt;kvpair key=&quot;providerParam&quot; value=&quot;&quot;/&gt;&lt;kvpair key=&quot;app&quot; value=&quot;SalesPln&quot;/&gt;&lt;kvpair key=&quot;app_description&quot; value=&quot;&quot;/&gt;&lt;kvpair key=&quot;user&quot; value=&quot;&quot;/&gt;&lt;kvpair key=&quot;extension_provider_id&quot; value=&quot;&quot;/&gt;&lt;kvpair key=&quot;conn_context&quot; value=&quot;&quot;/&gt;&lt;kvpair key=&quot;alias_table&quot; value=&quot;none&quot;/&gt;&lt;/conn&gt;&lt;pov/&gt;&lt;hidden_pov/&gt;&lt;/root&gt;&#10;&#10; &lt;/connection&gt;&lt;workbook&gt;&lt;/workbook&gt;&lt;worksheet&gt;&lt;/worksheet&gt;&lt;formName&gt;Opportunities by Industry Chart&lt;/formName&gt;&lt;formPath&gt;/Library/Quota/Quota - Account Segment&lt;/formPath&gt;&lt;/query&gt;&#10;"/>
  <p:tag name="SV_GRIDBASED15519720350" val="&lt;query&gt;&lt;connection&gt;&lt;root&gt;&lt;conn&gt;&lt;kvpair key=&quot;conn_id&quot; value=&quot;{844FD3BF-6971-45D2-B34E-840D61CCE3C8}&quot;/&gt;&lt;kvpair key=&quot;friendly_name&quot; value=&quot;&quot;/&gt;&lt;kvpair key=&quot;desc&quot; value=&quot;&quot;/&gt;&lt;kvpair key=&quot;url&quot; value=&quot;http://mypod1:10163/HyperionPlanning/SmartView&quot;/&gt;&lt;kvpair key=&quot;aps_url&quot; value=&quot;&quot;/&gt;&lt;kvpair key=&quot;cube&quot; value=&quot;&quot;/&gt;&lt;kvpair key=&quot;form&quot; value=&quot;&quot;/&gt;&lt;kvpair key=&quot;formAttributes&quot; value=&quot;&quot;/&gt;&lt;kvpair key=&quot;provider&quot; value=&quot;Planning&quot;/&gt;&lt;kvpair key=&quot;server&quot; value=&quot;mypod1&quot;/&gt;&lt;kvpair key=&quot;providerParam&quot; value=&quot;&quot;/&gt;&lt;kvpair key=&quot;app&quot; value=&quot;SalesPln&quot;/&gt;&lt;kvpair key=&quot;app_description&quot; value=&quot;&quot;/&gt;&lt;kvpair key=&quot;user&quot; value=&quot;&quot;/&gt;&lt;kvpair key=&quot;extension_provider_id&quot; value=&quot;&quot;/&gt;&lt;kvpair key=&quot;conn_context&quot; value=&quot;&quot;/&gt;&lt;kvpair key=&quot;alias_table&quot; value=&quot;none&quot;/&gt;&lt;/conn&gt;&lt;pov/&gt;&lt;hidden_pov/&gt;&lt;/root&gt;&#10;&#10; &lt;/connection&gt;&lt;workbook&gt;&lt;/workbook&gt;&lt;worksheet&gt;&lt;/worksheet&gt;&lt;formName&gt;My Team Target Chart&lt;/formName&gt;&lt;formPath&gt;/Library/Quota/Quota - Plan Sheets/Quota - Top down&lt;/formPath&gt;&lt;/query&gt;&#10;"/>
  <p:tag name="SV_GRIDBASED15519720731" val="&lt;query&gt;&lt;connection&gt;&lt;root&gt;&lt;conn&gt;&lt;kvpair key=&quot;conn_id&quot; value=&quot;{CB1F023F-B07A-4430-9B2A-DE4C591DF01C}&quot;/&gt;&lt;kvpair key=&quot;friendly_name&quot; value=&quot;&quot;/&gt;&lt;kvpair key=&quot;desc&quot; value=&quot;&quot;/&gt;&lt;kvpair key=&quot;url&quot; value=&quot;http://mypod1:10163/HyperionPlanning/SmartView&quot;/&gt;&lt;kvpair key=&quot;aps_url&quot; value=&quot;&quot;/&gt;&lt;kvpair key=&quot;cube&quot; value=&quot;&quot;/&gt;&lt;kvpair key=&quot;form&quot; value=&quot;&quot;/&gt;&lt;kvpair key=&quot;formAttributes&quot; value=&quot;&quot;/&gt;&lt;kvpair key=&quot;provider&quot; value=&quot;Planning&quot;/&gt;&lt;kvpair key=&quot;server&quot; value=&quot;mypod1&quot;/&gt;&lt;kvpair key=&quot;providerParam&quot; value=&quot;&quot;/&gt;&lt;kvpair key=&quot;app&quot; value=&quot;SalesPln&quot;/&gt;&lt;kvpair key=&quot;app_description&quot; value=&quot;&quot;/&gt;&lt;kvpair key=&quot;user&quot; value=&quot;&quot;/&gt;&lt;kvpair key=&quot;extension_provider_id&quot; value=&quot;&quot;/&gt;&lt;kvpair key=&quot;conn_context&quot; value=&quot;&quot;/&gt;&lt;kvpair key=&quot;alias_table&quot; value=&quot;none&quot;/&gt;&lt;/conn&gt;&lt;pov/&gt;&lt;hidden_pov/&gt;&lt;/root&gt;&#10;&#10; &lt;/connection&gt;&lt;workbook&gt;&lt;/workbook&gt;&lt;worksheet&gt;&lt;/worksheet&gt;&lt;formName&gt;Opportunities by Industry Chart&lt;/formName&gt;&lt;formPath&gt;/Library/Quota/Quota - Account Segment&lt;/formPath&gt;&lt;/query&gt;&#10;"/>
  <p:tag name="SMARTVIEW17250274011" val="&lt;link&gt;&lt;connection conn_id=&quot;{484A8177-F2EB-4351-B53F-E3FDF852C8AF}&quot; connectionName=&quot;SVLink17250271420EOL&quot; app=&quot;SalesPln&quot; cube=&quot;OEP_QTP&quot; form=&quot;&quot; form_attributes=&quot;&quot; srv=&quot;mypod1&quot; providerParam=&quot;&quot; url=&quot;http://mypod1:10163/HyperionPlanning/SmartView&quot; aps_url=&quot;&quot; provider=&quot;Planning&quot; userName=&quot;&quot; extension_provider_id=&quot;&quot; extension_provider_conn_context=&quot;&quot; alias_table=&quot;Default&quot;&gt;&lt;povs&gt;&lt;pov dim=&quot;Measures&quot; selectedMember=&quot;Measures&quot;&gt;&lt;members&gt;&lt;/members&gt;&lt;/pov&gt;&lt;pov dim=&quot;Period&quot; selectedMember=&quot;Period&quot;&gt;&lt;members&gt;&lt;/members&gt;&lt;/pov&gt;&lt;pov dim=&quot;Years&quot; selectedMember=&quot;Years&quot;&gt;&lt;members&gt;&lt;/members&gt;&lt;/pov&gt;&lt;pov dim=&quot;Scenario&quot; selectedMember=&quot;Scenario&quot;&gt;&lt;members&gt;&lt;/members&gt;&lt;/pov&gt;&lt;pov dim=&quot;Version&quot; selectedMember=&quot;Version&quot;&gt;&lt;members&gt;&lt;/members&gt;&lt;/pov&gt;&lt;pov dim=&quot;Currency&quot; selectedMember=&quot;Currency&quot;&gt;&lt;members&gt;&lt;/members&gt;&lt;/pov&gt;&lt;pov dim=&quot;Territory&quot; selectedMember=&quot;Territory&quot;&gt;&lt;members&gt;&lt;/members&gt;&lt;/pov&gt;&lt;pov dim=&quot;Accounts&quot; selectedMember=&quot;Accounts&quot;&gt;&lt;members&gt;&lt;/members&gt;&lt;/pov&gt;&lt;pov dim=&quot;Product&quot; selectedMember=&quot;Product&quot;&gt;&lt;members&gt;&lt;/members&gt;&lt;/pov&gt;&lt;pov dim=&quot;Sales Channel&quot; selectedMember=&quot;Sales Channel&quot;&gt;&lt;members&gt;&lt;/members&gt;&lt;/pov&gt;&lt;/povs&gt;&lt;/connection&gt;&lt;/link&gt;&#10;"/>
</p:tagLst>
</file>

<file path=ppt/tags/tag2.xml><?xml version="1.0" encoding="utf-8"?>
<p:tagLst xmlns:a="http://schemas.openxmlformats.org/drawingml/2006/main" xmlns:r="http://schemas.openxmlformats.org/officeDocument/2006/relationships" xmlns:p="http://schemas.openxmlformats.org/presentationml/2006/main">
  <p:tag name="SMARTVIEWGRID" val="SmartView17250274011"/>
  <p:tag name="SMARTVIEWFORMULA" val="= HsGetValue(&quot;&quot;, &quot;Measures#Allocated Target Quota&quot;, &quot;Years#FY24&quot;, &quot;Period#YearTotal&quot;, &quot;Accounts#Total Accounts&quot;, &quot;Sales Channel#Total Sales Channel&quot;, &quot;Currency#USD&quot;, &quot;Scenario#Plan&quot;, &quot;Product#Total Product&quot;, &quot;Version#Working&quot;, &quot;Territory#NA Products - Central - Alex Smith&quot;)"/>
</p:tagLst>
</file>

<file path=ppt/tags/tag3.xml><?xml version="1.0" encoding="utf-8"?>
<p:tagLst xmlns:a="http://schemas.openxmlformats.org/drawingml/2006/main" xmlns:r="http://schemas.openxmlformats.org/officeDocument/2006/relationships" xmlns:p="http://schemas.openxmlformats.org/presentationml/2006/main">
  <p:tag name="RDTEMPLATE" val="&lt;rpts&gt;&lt;rpt id=&quot;e3c4be3b-0ead-4a1f-8248-6d2c95bc2e6d&quot;&gt;&lt;links&gt;&lt;link id=&quot;e3c4be3b-0ead-4a1f-8248-6d2c95bc2e6d-0-4&quot;&gt;&lt;query&gt;SV_GridBased15517380341&lt;/query&gt;&lt;/link&gt;&lt;link id=&quot;ceb3c7ba-f196-45d3-a9dd-9363a6d71e28-0-4&quot;&gt;&lt;query&gt;SV_GridBased15519720350&lt;/query&gt;&lt;/link&gt;&lt;/links&gt;&lt;docObj id=&quot;e3c4be3b-0ead-4a1f-8248-6d2c95bc2e6d-0-4&quot; link=&quot;e3c4be3b-0ead-4a1f-8248-6d2c95bc2e6d-0-4&quot; name=&quot;Chart 1&quot;/&gt;&lt;docObj id=&quot;ceb3c7ba-f196-45d3-a9dd-9363a6d71e28-0-4&quot; link=&quot;ceb3c7ba-f196-45d3-a9dd-9363a6d71e28-0-4&quot; name=&quot;Chart 1&quot;/&gt;&lt;/rpt&gt;&lt;/rpts&gt;&#10;"/>
</p:tagLst>
</file>

<file path=ppt/tags/tag4.xml><?xml version="1.0" encoding="utf-8"?>
<p:tagLst xmlns:a="http://schemas.openxmlformats.org/drawingml/2006/main" xmlns:r="http://schemas.openxmlformats.org/officeDocument/2006/relationships" xmlns:p="http://schemas.openxmlformats.org/presentationml/2006/main">
  <p:tag name="RDTEMPLATE" val="&lt;rpts&gt;&lt;rpt id=&quot;e3c4be3b-0ead-4a1f-8248-6d2c95bc2e6d&quot;&gt;&lt;links&gt;&lt;link id=&quot;e3c4be3b-0ead-4a1f-8248-6d2c95bc2e6d-1-4&quot;&gt;&lt;query&gt;SV_GridBased15517382112&lt;/query&gt;&lt;/link&gt;&lt;link id=&quot;ceb3c7ba-f196-45d3-a9dd-9363a6d71e28-1-4&quot;&gt;&lt;query&gt;SV_GridBased15519720731&lt;/query&gt;&lt;/link&gt;&lt;/links&gt;&lt;docObj id=&quot;e3c4be3b-0ead-4a1f-8248-6d2c95bc2e6d-1-4&quot; link=&quot;e3c4be3b-0ead-4a1f-8248-6d2c95bc2e6d-1-4&quot; name=&quot;Chart 2&quot;/&gt;&lt;docObj id=&quot;ceb3c7ba-f196-45d3-a9dd-9363a6d71e28-1-4&quot; link=&quot;ceb3c7ba-f196-45d3-a9dd-9363a6d71e28-1-4&quot; name=&quot;Chart 2&quot;/&gt;&lt;/rpt&gt;&lt;/rpts&gt;&#10;"/>
</p:tagLst>
</file>

<file path=ppt/theme/theme1.xml><?xml version="1.0" encoding="utf-8"?>
<a:theme xmlns:a="http://schemas.openxmlformats.org/drawingml/2006/main" name="Oracle-Master-16x9-2019">
  <a:themeElements>
    <a:clrScheme name="Oracle Brand Presentation Color Palette 1">
      <a:dk1>
        <a:srgbClr val="58595B"/>
      </a:dk1>
      <a:lt1>
        <a:srgbClr val="FFFFFF"/>
      </a:lt1>
      <a:dk2>
        <a:srgbClr val="374A58"/>
      </a:dk2>
      <a:lt2>
        <a:srgbClr val="C8D9DE"/>
      </a:lt2>
      <a:accent1>
        <a:srgbClr val="F80000"/>
      </a:accent1>
      <a:accent2>
        <a:srgbClr val="8EADBF"/>
      </a:accent2>
      <a:accent3>
        <a:srgbClr val="FF8D14"/>
      </a:accent3>
      <a:accent4>
        <a:srgbClr val="007395"/>
      </a:accent4>
      <a:accent5>
        <a:srgbClr val="A52641"/>
      </a:accent5>
      <a:accent6>
        <a:srgbClr val="3A913F"/>
      </a:accent6>
      <a:hlink>
        <a:srgbClr val="007395"/>
      </a:hlink>
      <a:folHlink>
        <a:srgbClr val="00739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2"/>
        </a:solidFill>
        <a:ln w="15875">
          <a:solidFill>
            <a:schemeClr val="accent2"/>
          </a:solid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90000"/>
          </a:lnSpc>
          <a:defRPr dirty="0"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2"/>
          </a:solidFill>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smtClean="0"/>
        </a:defPPr>
      </a:lstStyle>
    </a:txDef>
  </a:objectDefaults>
  <a:extraClrSchemeLst/>
  <a:extLst>
    <a:ext uri="{05A4C25C-085E-4340-85A3-A5531E510DB2}">
      <thm15:themeFamily xmlns:thm15="http://schemas.microsoft.com/office/thememl/2012/main" name="Oracle-Master-16x9-2019.potx" id="{F9AF720D-EAE9-CD4A-A454-FEB7E162F2A6}" vid="{59018C90-080C-7D4D-86F3-38C32173ED15}"/>
    </a:ext>
  </a:extLst>
</a:theme>
</file>

<file path=ppt/theme/theme2.xml><?xml version="1.0" encoding="utf-8"?>
<a:theme xmlns:a="http://schemas.openxmlformats.org/drawingml/2006/main" name="Office Theme">
  <a:themeElements>
    <a:clrScheme name="Oracle">
      <a:dk1>
        <a:srgbClr val="58595B"/>
      </a:dk1>
      <a:lt1>
        <a:srgbClr val="FFFFFF"/>
      </a:lt1>
      <a:dk2>
        <a:srgbClr val="374A58"/>
      </a:dk2>
      <a:lt2>
        <a:srgbClr val="C8D9DE"/>
      </a:lt2>
      <a:accent1>
        <a:srgbClr val="F80000"/>
      </a:accent1>
      <a:accent2>
        <a:srgbClr val="8EADBF"/>
      </a:accent2>
      <a:accent3>
        <a:srgbClr val="FF8D14"/>
      </a:accent3>
      <a:accent4>
        <a:srgbClr val="007395"/>
      </a:accent4>
      <a:accent5>
        <a:srgbClr val="A52641"/>
      </a:accent5>
      <a:accent6>
        <a:srgbClr val="3A913F"/>
      </a:accent6>
      <a:hlink>
        <a:srgbClr val="1F4F82"/>
      </a:hlink>
      <a:folHlink>
        <a:srgbClr val="8A8C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racle">
      <a:dk1>
        <a:srgbClr val="58595B"/>
      </a:dk1>
      <a:lt1>
        <a:srgbClr val="FFFFFF"/>
      </a:lt1>
      <a:dk2>
        <a:srgbClr val="374A58"/>
      </a:dk2>
      <a:lt2>
        <a:srgbClr val="C8D9DE"/>
      </a:lt2>
      <a:accent1>
        <a:srgbClr val="F80000"/>
      </a:accent1>
      <a:accent2>
        <a:srgbClr val="8EADBF"/>
      </a:accent2>
      <a:accent3>
        <a:srgbClr val="FF8D14"/>
      </a:accent3>
      <a:accent4>
        <a:srgbClr val="007395"/>
      </a:accent4>
      <a:accent5>
        <a:srgbClr val="A52641"/>
      </a:accent5>
      <a:accent6>
        <a:srgbClr val="3A913F"/>
      </a:accent6>
      <a:hlink>
        <a:srgbClr val="1F4F82"/>
      </a:hlink>
      <a:folHlink>
        <a:srgbClr val="8A8C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svObject id="e3c4be3b-0ead-4a1f-8248-6d2c95bc2e6d-0-4">
  <boundSheet>Sheet1</boundSheet>
</svObject>
</file>

<file path=customXml/item2.xml><?xml version="1.0" encoding="utf-8"?>
<svObject id="ceb3c7ba-f196-45d3-a9dd-9363a6d71e28-1-4">
  <boundSheet>Sheet1</boundSheet>
</svObject>
</file>

<file path=customXml/item3.xml><?xml version="1.0" encoding="utf-8"?>
<svObject id="ceb3c7ba-f196-45d3-a9dd-9363a6d71e28-0-4">
  <boundSheet>Sheet1</boundSheet>
</svObject>
</file>

<file path=customXml/item4.xml><?xml version="1.0" encoding="utf-8"?>
<svObject id="e3c4be3b-0ead-4a1f-8248-6d2c95bc2e6d-1-4">
  <boundSheet>Sheet1</boundSheet>
</svObject>
</file>

<file path=customXml/itemProps1.xml><?xml version="1.0" encoding="utf-8"?>
<ds:datastoreItem xmlns:ds="http://schemas.openxmlformats.org/officeDocument/2006/customXml" ds:itemID="{10B62ECA-01D9-4E32-A010-BACF3BCA6B76}">
  <ds:schemaRefs/>
</ds:datastoreItem>
</file>

<file path=customXml/itemProps2.xml><?xml version="1.0" encoding="utf-8"?>
<ds:datastoreItem xmlns:ds="http://schemas.openxmlformats.org/officeDocument/2006/customXml" ds:itemID="{77E55F46-A695-49F5-947B-FB82FD438AC2}">
  <ds:schemaRefs/>
</ds:datastoreItem>
</file>

<file path=customXml/itemProps3.xml><?xml version="1.0" encoding="utf-8"?>
<ds:datastoreItem xmlns:ds="http://schemas.openxmlformats.org/officeDocument/2006/customXml" ds:itemID="{23FFF695-1055-4910-A992-0CA1747612DD}">
  <ds:schemaRefs/>
</ds:datastoreItem>
</file>

<file path=customXml/itemProps4.xml><?xml version="1.0" encoding="utf-8"?>
<ds:datastoreItem xmlns:ds="http://schemas.openxmlformats.org/officeDocument/2006/customXml" ds:itemID="{5E53D2FA-F334-4FE2-892E-73C0054440F7}">
  <ds:schemaRefs/>
</ds:datastoreItem>
</file>

<file path=docProps/app.xml><?xml version="1.0" encoding="utf-8"?>
<Properties xmlns="http://schemas.openxmlformats.org/officeDocument/2006/extended-properties" xmlns:vt="http://schemas.openxmlformats.org/officeDocument/2006/docPropsVTypes">
  <Template>Oracle-Master-16x9-2019</Template>
  <TotalTime>21</TotalTime>
  <Words>134</Words>
  <Application>Microsoft Office PowerPoint</Application>
  <PresentationFormat>Custom</PresentationFormat>
  <Paragraphs>15</Paragraphs>
  <Slides>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Oracle-Master-16x9-2019</vt:lpstr>
      <vt:lpstr>NA Products - Central</vt:lpstr>
      <vt:lpstr>FY24 Quota for Alex Smith</vt:lpstr>
      <vt:lpstr>PowerPoint Presentation</vt:lpstr>
      <vt:lpstr>Opportunities by Industry</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FY19 Quota for Alex Smith</dc:title>
  <dc:subject/>
  <dc:creator>Patti Brase</dc:creator>
  <cp:keywords/>
  <dc:description/>
  <cp:lastModifiedBy>Annanya Misra</cp:lastModifiedBy>
  <cp:revision>10</cp:revision>
  <cp:lastPrinted>2014-07-16T02:22:57Z</cp:lastPrinted>
  <dcterms:created xsi:type="dcterms:W3CDTF">2019-03-04T22:17:06Z</dcterms:created>
  <dcterms:modified xsi:type="dcterms:W3CDTF">2024-08-30T14:17:54Z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4753136</vt:lpwstr>
  </property>
  <property fmtid="{D5CDD505-2E9C-101B-9397-08002B2CF9AE}" pid="3" name="NXPowerLiteSettings">
    <vt:lpwstr>F98007B004F000</vt:lpwstr>
  </property>
  <property fmtid="{D5CDD505-2E9C-101B-9397-08002B2CF9AE}" pid="4" name="NXPowerLiteVersion">
    <vt:lpwstr>D6.2.10</vt:lpwstr>
  </property>
</Properties>
</file>